
<file path=[Content_Types].xml><?xml version="1.0" encoding="utf-8"?>
<Types xmlns="http://schemas.openxmlformats.org/package/2006/content-types">
  <Default Extension="png" ContentType="image/png"/>
  <Default Extension="jpg&amp;ehk=GYCPDT1kpnCvG8bj" ContentType="image/jpeg"/>
  <Default Extension="jpeg" ContentType="image/jpeg"/>
  <Default Extension="rels" ContentType="application/vnd.openxmlformats-package.relationships+xml"/>
  <Default Extension="xml" ContentType="application/xml"/>
  <Default Extension="png&amp;ehk=sT1OF68WXZk0Hrg7ktwcgQ&amp;r=0&amp;pid=OfficeInsert" ContentType="image/png"/>
  <Default Extension="png&amp;ehk=En8Nr6U0xlHR5DhPAQ0mlQ&amp;r=0&amp;pid=OfficeInsert" ContentType="image/png"/>
  <Default Extension="jpg&amp;ehk=Zdk0apSAOy540i30RCD" ContentType="image/jpeg"/>
  <Default Extension="png&amp;ehk=igvqy9S6CY2rLrp1BQTquA&amp;r=0&amp;pid=OfficeInsert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9" r:id="rId1"/>
    <p:sldMasterId id="2147484077" r:id="rId2"/>
  </p:sldMasterIdLst>
  <p:sldIdLst>
    <p:sldId id="256" r:id="rId3"/>
    <p:sldId id="269" r:id="rId4"/>
    <p:sldId id="285" r:id="rId5"/>
    <p:sldId id="280" r:id="rId6"/>
    <p:sldId id="286" r:id="rId7"/>
    <p:sldId id="281" r:id="rId8"/>
    <p:sldId id="287" r:id="rId9"/>
    <p:sldId id="282" r:id="rId10"/>
    <p:sldId id="288" r:id="rId11"/>
    <p:sldId id="283" r:id="rId12"/>
    <p:sldId id="289" r:id="rId13"/>
    <p:sldId id="284" r:id="rId14"/>
    <p:sldId id="290" r:id="rId15"/>
    <p:sldId id="291" r:id="rId16"/>
    <p:sldId id="27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9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568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38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9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494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6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792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74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838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401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2/5/2018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80182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8019197" cy="713048"/>
          </a:xfrm>
        </p:spPr>
        <p:txBody>
          <a:bodyPr>
            <a:noAutofit/>
          </a:bodyPr>
          <a:lstStyle>
            <a:lvl1pPr>
              <a:defRPr sz="3300" b="1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928473"/>
            <a:ext cx="8019197" cy="887413"/>
          </a:xfrm>
        </p:spPr>
        <p:txBody>
          <a:bodyPr/>
          <a:lstStyle>
            <a:lvl1pPr marL="0" indent="0" algn="r">
              <a:buNone/>
              <a:defRPr/>
            </a:lvl1pPr>
            <a:lvl2pPr marL="342900" indent="0" algn="r">
              <a:buNone/>
              <a:defRPr/>
            </a:lvl2pPr>
            <a:lvl3pPr marL="685800" indent="0" algn="r">
              <a:buNone/>
              <a:defRPr/>
            </a:lvl3pPr>
            <a:lvl4pPr marL="1028700" indent="0" algn="r">
              <a:buNone/>
              <a:defRPr/>
            </a:lvl4pPr>
            <a:lvl5pPr marL="1371600" indent="0" algn="r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97716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1240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2/5/2018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75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2/5/2018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8458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7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7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2/5/2018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4620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2/5/2018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28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2/5/2018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7447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2/5/2018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47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2/5/2018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9147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2/5/2018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326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0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7" y="365130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3769773-FB5D-2745-BD84-7A2960AC4EEE}" type="datetimeFigureOut">
              <a:rPr lang="en-US" sz="1400" smtClean="0">
                <a:solidFill>
                  <a:prstClr val="black"/>
                </a:solidFill>
              </a:rPr>
              <a:pPr defTabSz="685800"/>
              <a:t>2/5/2018</a:t>
            </a:fld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endParaRPr lang="en-US" sz="14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lIns="68580" tIns="34290" rIns="68580" bIns="34290"/>
          <a:lstStyle/>
          <a:p>
            <a:pPr defTabSz="685800"/>
            <a:fld id="{0D732D1F-123E-6A48-A85B-2A8FB8D93131}" type="slidenum">
              <a:rPr lang="en-US" sz="1400" smtClean="0">
                <a:solidFill>
                  <a:prstClr val="black"/>
                </a:solidFill>
              </a:rPr>
              <a:pPr defTabSz="685800"/>
              <a:t>‹#›</a:t>
            </a:fld>
            <a:endParaRPr lang="en-US" sz="1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67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154"/>
            <a:fld id="{01C33609-B2C5-3D4A-BBC2-D56F56141F1C}" type="datetimeFigureOut">
              <a:rPr lang="en-US" smtClean="0">
                <a:solidFill>
                  <a:prstClr val="black"/>
                </a:solidFill>
              </a:rPr>
              <a:pPr defTabSz="457154"/>
              <a:t>2/5/2018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457154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457154"/>
            <a:fld id="{2FF771B7-26FB-D049-98E8-627353D8A765}" type="slidenum">
              <a:rPr lang="en-US" smtClean="0">
                <a:solidFill>
                  <a:prstClr val="black"/>
                </a:solidFill>
              </a:rPr>
              <a:pPr defTabSz="457154"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55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4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89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91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19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589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83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118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496C90D6-80D1-4C74-85C2-79D63AE77FC6}" type="datetimeFigureOut">
              <a:rPr lang="en-US" smtClean="0"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42E30204-FFA8-4DC1-AE3C-78BF743F97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09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  <p:sldLayoutId id="2147484071" r:id="rId12"/>
    <p:sldLayoutId id="2147484072" r:id="rId13"/>
    <p:sldLayoutId id="2147484073" r:id="rId14"/>
    <p:sldLayoutId id="2147484074" r:id="rId15"/>
    <p:sldLayoutId id="2147484075" r:id="rId16"/>
    <p:sldLayoutId id="214748407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221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5849203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091" y="2402007"/>
            <a:ext cx="9729716" cy="348018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 descr="SBCChaplaincy_white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997" y="5366180"/>
            <a:ext cx="2514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95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8" r:id="rId1"/>
    <p:sldLayoutId id="2147484079" r:id="rId2"/>
    <p:sldLayoutId id="2147484080" r:id="rId3"/>
    <p:sldLayoutId id="2147484081" r:id="rId4"/>
    <p:sldLayoutId id="2147484082" r:id="rId5"/>
    <p:sldLayoutId id="2147484083" r:id="rId6"/>
    <p:sldLayoutId id="2147484084" r:id="rId7"/>
    <p:sldLayoutId id="2147484085" r:id="rId8"/>
    <p:sldLayoutId id="2147484086" r:id="rId9"/>
    <p:sldLayoutId id="2147484087" r:id="rId10"/>
    <p:sldLayoutId id="2147484088" r:id="rId11"/>
    <p:sldLayoutId id="2147484089" r:id="rId12"/>
  </p:sldLayoutIdLst>
  <p:txStyles>
    <p:titleStyle>
      <a:lvl1pPr algn="r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asacredrebel.wordpress.com/2014/09/20/groans-of-the-prisoners/" TargetMode="External"/><Relationship Id="rId2" Type="http://schemas.openxmlformats.org/officeDocument/2006/relationships/image" Target="../media/image7.png&amp;ehk=igvqy9S6CY2rLrp1BQTquA&amp;r=0&amp;pid=OfficeInsert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pkim@sbc.net" TargetMode="External"/><Relationship Id="rId2" Type="http://schemas.openxmlformats.org/officeDocument/2006/relationships/hyperlink" Target="http://asianbaptists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ompatiblewithjoy-trisomy18.blogspot.com/2014/04/monday-funday-or-not.html" TargetMode="External"/><Relationship Id="rId2" Type="http://schemas.openxmlformats.org/officeDocument/2006/relationships/image" Target="../media/image3.png&amp;ehk=sT1OF68WXZk0Hrg7ktwcgQ&amp;r=0&amp;pid=OfficeInsert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US_Navy_Chaplain_Corps_Seal_2001.jpg" TargetMode="External"/><Relationship Id="rId2" Type="http://schemas.openxmlformats.org/officeDocument/2006/relationships/image" Target="../media/image4.jpg&amp;ehk=GYCPDT1kpnCvG8bj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ponderingtwo.blogspot.com/2013/09/seven-books-in-my-to-read-list.html" TargetMode="External"/><Relationship Id="rId2" Type="http://schemas.openxmlformats.org/officeDocument/2006/relationships/image" Target="../media/image5.jpg&amp;ehk=Zdk0apSAOy540i30RCD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SA_-_DOD_Police.png" TargetMode="External"/><Relationship Id="rId2" Type="http://schemas.openxmlformats.org/officeDocument/2006/relationships/image" Target="../media/image6.png&amp;ehk=En8Nr6U0xlHR5DhPAQ0mlQ&amp;r=0&amp;pid=OfficeInsert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1732" y="1447800"/>
            <a:ext cx="9374334" cy="1946031"/>
          </a:xfrm>
        </p:spPr>
        <p:txBody>
          <a:bodyPr>
            <a:normAutofit/>
          </a:bodyPr>
          <a:lstStyle/>
          <a:p>
            <a:r>
              <a:rPr lang="en-US" sz="4000" dirty="0"/>
              <a:t>Chaplaincy In The Ministry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154989"/>
          </a:xfrm>
        </p:spPr>
        <p:txBody>
          <a:bodyPr>
            <a:normAutofit/>
          </a:bodyPr>
          <a:lstStyle/>
          <a:p>
            <a:r>
              <a:rPr lang="en-US" dirty="0"/>
              <a:t>Dr. Paul Kim</a:t>
            </a:r>
          </a:p>
          <a:p>
            <a:endParaRPr lang="en-US" dirty="0"/>
          </a:p>
          <a:p>
            <a:r>
              <a:rPr lang="en-US" dirty="0"/>
              <a:t>Asian-American Relations Consultant</a:t>
            </a:r>
          </a:p>
          <a:p>
            <a:r>
              <a:rPr lang="en-US" dirty="0"/>
              <a:t>Executive Committee, SBC </a:t>
            </a:r>
          </a:p>
        </p:txBody>
      </p:sp>
    </p:spTree>
    <p:extLst>
      <p:ext uri="{BB962C8B-B14F-4D97-AF65-F5344CB8AC3E}">
        <p14:creationId xmlns:p14="http://schemas.microsoft.com/office/powerpoint/2010/main" val="760317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9069-4A42-4E10-811C-46646EBE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92C1-9D83-4874-868B-91B4E7AE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 Chaplain </a:t>
            </a:r>
          </a:p>
          <a:p>
            <a:r>
              <a:rPr lang="en-US" dirty="0"/>
              <a:t>Military Chaplain </a:t>
            </a:r>
          </a:p>
          <a:p>
            <a:r>
              <a:rPr lang="en-US" dirty="0"/>
              <a:t>Campus Chaplain </a:t>
            </a:r>
          </a:p>
          <a:p>
            <a:r>
              <a:rPr lang="en-US" dirty="0"/>
              <a:t>Police Chaplain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Prison Chaplain </a:t>
            </a:r>
          </a:p>
          <a:p>
            <a:r>
              <a:rPr lang="en-US" dirty="0"/>
              <a:t>Industrial Chaplain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69829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1B4107-D665-4F4A-A770-3D2751787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Prison Chaplain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85D15-2841-40BE-8E46-8291B4034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Spiritual leader </a:t>
            </a:r>
          </a:p>
          <a:p>
            <a:r>
              <a:rPr lang="en-US" dirty="0"/>
              <a:t>Understanding of the inmate culture</a:t>
            </a:r>
          </a:p>
          <a:p>
            <a:r>
              <a:rPr lang="en-US" dirty="0"/>
              <a:t>Transformational Education for Hope</a:t>
            </a:r>
          </a:p>
          <a:p>
            <a:r>
              <a:rPr lang="en-US" dirty="0"/>
              <a:t>Forgiveness &amp; Reconciliation </a:t>
            </a:r>
          </a:p>
          <a:p>
            <a:r>
              <a:rPr lang="en-US" dirty="0"/>
              <a:t>Responsibility for crimes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BB3313-5EF8-41B5-805E-36162BA3CC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91653" y="2603500"/>
            <a:ext cx="38100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951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9069-4A42-4E10-811C-46646EBE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92C1-9D83-4874-868B-91B4E7AE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 Chaplain </a:t>
            </a:r>
          </a:p>
          <a:p>
            <a:r>
              <a:rPr lang="en-US" dirty="0"/>
              <a:t>Military Chaplain </a:t>
            </a:r>
          </a:p>
          <a:p>
            <a:r>
              <a:rPr lang="en-US" dirty="0"/>
              <a:t>Campus Chaplain </a:t>
            </a:r>
          </a:p>
          <a:p>
            <a:r>
              <a:rPr lang="en-US" dirty="0"/>
              <a:t>Police Chaplain</a:t>
            </a:r>
          </a:p>
          <a:p>
            <a:r>
              <a:rPr lang="en-US" dirty="0"/>
              <a:t>Prison Chaplain </a:t>
            </a:r>
          </a:p>
          <a:p>
            <a:r>
              <a:rPr lang="en-US" b="1" dirty="0">
                <a:solidFill>
                  <a:schemeClr val="accent4">
                    <a:lumMod val="50000"/>
                  </a:schemeClr>
                </a:solidFill>
              </a:rPr>
              <a:t>Industrial Chaplain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102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7D5DA-B13C-4DBA-ABDD-8E46CE8A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Industrial Chaplain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CB3219-FD02-4359-B979-9A99E8405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Marketplace evangelism </a:t>
            </a:r>
          </a:p>
          <a:p>
            <a:r>
              <a:rPr lang="en-US" dirty="0"/>
              <a:t>Ministry to the employees</a:t>
            </a:r>
          </a:p>
          <a:p>
            <a:r>
              <a:rPr lang="en-US" dirty="0"/>
              <a:t>Build better working place</a:t>
            </a:r>
          </a:p>
          <a:p>
            <a:r>
              <a:rPr lang="en-US" dirty="0"/>
              <a:t>Motivate employees to be loyal </a:t>
            </a:r>
          </a:p>
          <a:p>
            <a:r>
              <a:rPr lang="en-US" dirty="0"/>
              <a:t>Be profitable service for the company </a:t>
            </a:r>
          </a:p>
          <a:p>
            <a:endParaRPr lang="en-US" dirty="0"/>
          </a:p>
        </p:txBody>
      </p:sp>
      <p:pic>
        <p:nvPicPr>
          <p:cNvPr id="5" name="Picture 4" descr="trcs - What did you think about the debate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794" y="3801157"/>
            <a:ext cx="5162309" cy="268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427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8929" y="1045964"/>
            <a:ext cx="341623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154"/>
            <a:r>
              <a:rPr lang="en-US" sz="2000" b="1" i="1" dirty="0">
                <a:solidFill>
                  <a:prstClr val="white"/>
                </a:solidFill>
                <a:latin typeface="Century Gothic"/>
              </a:rPr>
              <a:t>Interested in Chaplaincy?</a:t>
            </a:r>
          </a:p>
          <a:p>
            <a:pPr algn="ctr" defTabSz="457154"/>
            <a:r>
              <a:rPr lang="en-US" sz="2000" b="1" dirty="0" err="1">
                <a:solidFill>
                  <a:prstClr val="white"/>
                </a:solidFill>
                <a:latin typeface="Century Gothic"/>
              </a:rPr>
              <a:t>namb.net</a:t>
            </a:r>
            <a:r>
              <a:rPr lang="en-US" sz="2000" b="1" dirty="0">
                <a:solidFill>
                  <a:prstClr val="white"/>
                </a:solidFill>
                <a:latin typeface="Century Gothic"/>
              </a:rPr>
              <a:t>/chaplaincy</a:t>
            </a:r>
          </a:p>
          <a:p>
            <a:pPr algn="ctr" defTabSz="457154"/>
            <a:endParaRPr lang="en-US" sz="1400" b="1" i="1" dirty="0">
              <a:solidFill>
                <a:prstClr val="white"/>
              </a:solidFill>
              <a:latin typeface="Century Gothic"/>
            </a:endParaRPr>
          </a:p>
          <a:p>
            <a:pPr algn="ctr" defTabSz="457154"/>
            <a:endParaRPr lang="en-US" sz="1400" b="1" i="1" dirty="0">
              <a:solidFill>
                <a:prstClr val="white"/>
              </a:solidFill>
              <a:latin typeface="Century Gothic"/>
            </a:endParaRPr>
          </a:p>
          <a:p>
            <a:pPr algn="ctr" defTabSz="457154"/>
            <a:r>
              <a:rPr lang="en-US" sz="1600" b="1" dirty="0">
                <a:solidFill>
                  <a:prstClr val="white"/>
                </a:solidFill>
                <a:latin typeface="Century Gothic"/>
              </a:rPr>
              <a:t>CONTACT US:</a:t>
            </a:r>
          </a:p>
          <a:p>
            <a:pPr algn="ctr" defTabSz="457154"/>
            <a:endParaRPr lang="en-US" sz="800" b="1" dirty="0">
              <a:solidFill>
                <a:prstClr val="white"/>
              </a:solidFill>
              <a:latin typeface="Century Gothic"/>
            </a:endParaRPr>
          </a:p>
          <a:p>
            <a:pPr defTabSz="457154"/>
            <a:r>
              <a:rPr lang="en-US" sz="1600" b="1" dirty="0">
                <a:solidFill>
                  <a:prstClr val="white"/>
                </a:solidFill>
                <a:latin typeface="Century Gothic"/>
              </a:rPr>
              <a:t>Email: </a:t>
            </a:r>
            <a:r>
              <a:rPr lang="en-US" sz="1600" b="1" dirty="0" err="1">
                <a:solidFill>
                  <a:prstClr val="white"/>
                </a:solidFill>
                <a:latin typeface="Century Gothic"/>
              </a:rPr>
              <a:t>chaplains@namb.net</a:t>
            </a:r>
            <a:endParaRPr lang="en-US" sz="1600" b="1" dirty="0">
              <a:solidFill>
                <a:prstClr val="white"/>
              </a:solidFill>
              <a:latin typeface="Century Gothic"/>
            </a:endParaRPr>
          </a:p>
          <a:p>
            <a:pPr defTabSz="457154"/>
            <a:r>
              <a:rPr lang="en-US" sz="1600" b="1" dirty="0">
                <a:solidFill>
                  <a:prstClr val="white"/>
                </a:solidFill>
                <a:latin typeface="Century Gothic"/>
              </a:rPr>
              <a:t>Phone: 770.410.6000</a:t>
            </a:r>
          </a:p>
          <a:p>
            <a:pPr defTabSz="457154"/>
            <a:r>
              <a:rPr lang="en-US" sz="1600" b="1" dirty="0">
                <a:solidFill>
                  <a:prstClr val="white"/>
                </a:solidFill>
                <a:latin typeface="Century Gothic"/>
              </a:rPr>
              <a:t>Toll Free: 800.634.2462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42979" y="3703572"/>
            <a:ext cx="16081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154"/>
            <a:r>
              <a:rPr lang="en-US" b="1" dirty="0">
                <a:solidFill>
                  <a:srgbClr val="FFFFFF"/>
                </a:solidFill>
                <a:latin typeface="Century Gothic"/>
              </a:rPr>
              <a:t>Doug Carver</a:t>
            </a:r>
          </a:p>
          <a:p>
            <a:pPr algn="ctr" defTabSz="457154"/>
            <a:r>
              <a:rPr lang="en-US" sz="900" b="1" dirty="0">
                <a:solidFill>
                  <a:srgbClr val="FFFFFF"/>
                </a:solidFill>
                <a:latin typeface="Century Gothic"/>
              </a:rPr>
              <a:t>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17294202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Webpage: </a:t>
            </a:r>
            <a:r>
              <a:rPr lang="en-US" dirty="0">
                <a:hlinkClick r:id="rId2"/>
              </a:rPr>
              <a:t>asianbaptists.org</a:t>
            </a:r>
            <a:endParaRPr lang="en-US" dirty="0"/>
          </a:p>
          <a:p>
            <a:r>
              <a:rPr lang="en-US" dirty="0"/>
              <a:t>Dr. Paul Kim</a:t>
            </a:r>
            <a:br>
              <a:rPr lang="en-US" dirty="0"/>
            </a:br>
            <a:r>
              <a:rPr lang="en-US" dirty="0"/>
              <a:t>Asian-American Relations Consultant </a:t>
            </a:r>
            <a:br>
              <a:rPr lang="en-US" dirty="0"/>
            </a:br>
            <a:r>
              <a:rPr lang="en-US" dirty="0"/>
              <a:t>Executive Committee, SBC </a:t>
            </a:r>
          </a:p>
          <a:p>
            <a:r>
              <a:rPr lang="en-US" dirty="0"/>
              <a:t>E-mail: </a:t>
            </a:r>
            <a:r>
              <a:rPr lang="en-US" dirty="0">
                <a:hlinkClick r:id="rId3"/>
              </a:rPr>
              <a:t>pkim@sbc.net</a:t>
            </a:r>
            <a:br>
              <a:rPr lang="en-US" dirty="0"/>
            </a:br>
            <a:r>
              <a:rPr lang="en-US" dirty="0"/>
              <a:t>617-877-1930 (M)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4034" t="41899" r="48685" b="44430"/>
          <a:stretch/>
        </p:blipFill>
        <p:spPr>
          <a:xfrm>
            <a:off x="5737526" y="2603500"/>
            <a:ext cx="5313817" cy="164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498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9069-4A42-4E10-811C-46646EBE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92C1-9D83-4874-868B-91B4E7AE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Hospital Chaplain </a:t>
            </a:r>
          </a:p>
          <a:p>
            <a:r>
              <a:rPr lang="en-US" dirty="0"/>
              <a:t>Military Chaplain </a:t>
            </a:r>
          </a:p>
          <a:p>
            <a:r>
              <a:rPr lang="en-US" dirty="0"/>
              <a:t>Campus Chaplain </a:t>
            </a:r>
          </a:p>
          <a:p>
            <a:r>
              <a:rPr lang="en-US" dirty="0"/>
              <a:t>Police Chaplain</a:t>
            </a:r>
          </a:p>
          <a:p>
            <a:r>
              <a:rPr lang="en-US" dirty="0"/>
              <a:t>Prison Chaplain </a:t>
            </a:r>
          </a:p>
          <a:p>
            <a:r>
              <a:rPr lang="en-US" dirty="0"/>
              <a:t>Industrial Chaplain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96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4CCD5-77D1-43A3-B8BC-CCBACA2A8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Hospital Chaplain</a:t>
            </a:r>
            <a:br>
              <a:rPr lang="en-US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CPE: Clinical Pastoral Education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4521F9-054A-4D68-B0CD-107ADF2C4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Pastoral care &amp; Pastoral counseling </a:t>
            </a:r>
          </a:p>
          <a:p>
            <a:r>
              <a:rPr lang="en-US" dirty="0"/>
              <a:t>Death and dying patients </a:t>
            </a:r>
          </a:p>
          <a:p>
            <a:r>
              <a:rPr lang="en-US" dirty="0"/>
              <a:t>Psychological &amp; Theological Reflection from verbatim </a:t>
            </a:r>
          </a:p>
          <a:p>
            <a:r>
              <a:rPr lang="en-US" dirty="0"/>
              <a:t>In Touch with Feelings </a:t>
            </a:r>
          </a:p>
          <a:p>
            <a:r>
              <a:rPr lang="en-US" dirty="0"/>
              <a:t>Understanding of hospital visits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2E7EF1-F50B-42EA-B386-FF1766CD5A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7625" y="2603500"/>
            <a:ext cx="4223865" cy="350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67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9069-4A42-4E10-811C-46646EBE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92C1-9D83-4874-868B-91B4E7AE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 Chaplain </a:t>
            </a:r>
          </a:p>
          <a:p>
            <a:r>
              <a:rPr lang="en-US" dirty="0">
                <a:solidFill>
                  <a:srgbClr val="FFC000"/>
                </a:solidFill>
              </a:rPr>
              <a:t>Military Chaplain </a:t>
            </a:r>
          </a:p>
          <a:p>
            <a:r>
              <a:rPr lang="en-US" dirty="0"/>
              <a:t>Campus Chaplain </a:t>
            </a:r>
          </a:p>
          <a:p>
            <a:r>
              <a:rPr lang="en-US" dirty="0"/>
              <a:t>Police Chaplain</a:t>
            </a:r>
          </a:p>
          <a:p>
            <a:r>
              <a:rPr lang="en-US" dirty="0"/>
              <a:t>Prison Chaplain </a:t>
            </a:r>
          </a:p>
          <a:p>
            <a:r>
              <a:rPr lang="en-US" dirty="0"/>
              <a:t>Industrial Chaplain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4287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55185-B229-44EA-86C2-5CE20E141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Military Chaplain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DE1F4E-6E8B-4E79-B226-30F3E736F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Chaplain School at Fort Jackson, SC </a:t>
            </a:r>
          </a:p>
          <a:p>
            <a:r>
              <a:rPr lang="en-US" dirty="0"/>
              <a:t>Military Officer </a:t>
            </a:r>
          </a:p>
          <a:p>
            <a:r>
              <a:rPr lang="en-US" dirty="0"/>
              <a:t>Pastor to the troops </a:t>
            </a:r>
          </a:p>
          <a:p>
            <a:r>
              <a:rPr lang="en-US" dirty="0"/>
              <a:t>Counselor to the troops</a:t>
            </a:r>
          </a:p>
          <a:p>
            <a:r>
              <a:rPr lang="en-US" dirty="0"/>
              <a:t>Training &amp; Deployment with unit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4449AC3-B3E0-4E23-AE5E-6B5CE6B90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6826" y="2791228"/>
            <a:ext cx="2340864" cy="234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83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9069-4A42-4E10-811C-46646EBE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92C1-9D83-4874-868B-91B4E7AE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 Chaplain </a:t>
            </a:r>
          </a:p>
          <a:p>
            <a:r>
              <a:rPr lang="en-US" dirty="0"/>
              <a:t>Military Chaplain </a:t>
            </a:r>
          </a:p>
          <a:p>
            <a:r>
              <a:rPr lang="en-US" dirty="0">
                <a:solidFill>
                  <a:srgbClr val="92D050"/>
                </a:solidFill>
              </a:rPr>
              <a:t>Campus Chaplain </a:t>
            </a:r>
          </a:p>
          <a:p>
            <a:r>
              <a:rPr lang="en-US" dirty="0"/>
              <a:t>Police Chaplain</a:t>
            </a:r>
          </a:p>
          <a:p>
            <a:r>
              <a:rPr lang="en-US" dirty="0"/>
              <a:t>Prison Chaplain </a:t>
            </a:r>
          </a:p>
          <a:p>
            <a:r>
              <a:rPr lang="en-US" dirty="0"/>
              <a:t>Industrial Chaplain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826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819BE-925E-4130-9488-C4B9EE6EF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2D050"/>
                </a:solidFill>
              </a:rPr>
              <a:t>Campus Chaplain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A7D4A-D061-4C11-ACFC-A01B4854F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Counselor </a:t>
            </a:r>
          </a:p>
          <a:p>
            <a:r>
              <a:rPr lang="en-US" dirty="0"/>
              <a:t>Religious leader </a:t>
            </a:r>
          </a:p>
          <a:p>
            <a:r>
              <a:rPr lang="en-US" dirty="0"/>
              <a:t>Bible teacher </a:t>
            </a:r>
          </a:p>
          <a:p>
            <a:r>
              <a:rPr lang="en-US" dirty="0"/>
              <a:t>Evangelist </a:t>
            </a:r>
          </a:p>
          <a:p>
            <a:r>
              <a:rPr lang="en-US" dirty="0"/>
              <a:t>Officer to work with campus community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00683A-6D61-46E7-A1F1-B27CD27A6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68240" y="2553070"/>
            <a:ext cx="3180725" cy="3466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89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09069-4A42-4E10-811C-46646EBE52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D592C1-9D83-4874-868B-91B4E7AEB0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Hospital Chaplain </a:t>
            </a:r>
          </a:p>
          <a:p>
            <a:r>
              <a:rPr lang="en-US" dirty="0"/>
              <a:t>Military Chaplain </a:t>
            </a:r>
          </a:p>
          <a:p>
            <a:r>
              <a:rPr lang="en-US" dirty="0"/>
              <a:t>Campus Chaplain </a:t>
            </a:r>
          </a:p>
          <a:p>
            <a:r>
              <a:rPr lang="en-US" dirty="0">
                <a:solidFill>
                  <a:srgbClr val="00B0F0"/>
                </a:solidFill>
              </a:rPr>
              <a:t>Police Chaplain</a:t>
            </a:r>
          </a:p>
          <a:p>
            <a:r>
              <a:rPr lang="en-US" dirty="0"/>
              <a:t>Prison Chaplain </a:t>
            </a:r>
          </a:p>
          <a:p>
            <a:r>
              <a:rPr lang="en-US" dirty="0"/>
              <a:t>Industrial Chaplain 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595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B0914-4EDF-4FD4-B66E-71D750ACD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Police Chaplain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599206-8B2B-4C49-9CD8-07C89881A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r>
              <a:rPr lang="en-US" dirty="0"/>
              <a:t>Counseling to the officers &amp; staff</a:t>
            </a:r>
          </a:p>
          <a:p>
            <a:r>
              <a:rPr lang="en-US" dirty="0"/>
              <a:t>Pastoral Care to the family </a:t>
            </a:r>
          </a:p>
          <a:p>
            <a:r>
              <a:rPr lang="en-US" dirty="0"/>
              <a:t>Roll calls &amp; briefings</a:t>
            </a:r>
          </a:p>
          <a:p>
            <a:r>
              <a:rPr lang="en-US" dirty="0"/>
              <a:t>Special chaplain badge </a:t>
            </a:r>
          </a:p>
          <a:p>
            <a:r>
              <a:rPr lang="en-US" dirty="0"/>
              <a:t>Community activities 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114D3B-DFC9-4DDA-8562-82A6C3D440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914025" y="2603500"/>
            <a:ext cx="2365253" cy="2831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4786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402</TotalTime>
  <Words>106</Words>
  <Application>Microsoft Office PowerPoint</Application>
  <PresentationFormat>Widescreen</PresentationFormat>
  <Paragraphs>98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Wingdings 3</vt:lpstr>
      <vt:lpstr>Ion Boardroom</vt:lpstr>
      <vt:lpstr>4_Office Theme</vt:lpstr>
      <vt:lpstr>Chaplaincy In The Ministry</vt:lpstr>
      <vt:lpstr>Overview</vt:lpstr>
      <vt:lpstr>Hospital Chaplain CPE: Clinical Pastoral Education</vt:lpstr>
      <vt:lpstr>Overview</vt:lpstr>
      <vt:lpstr>Military Chaplain</vt:lpstr>
      <vt:lpstr>Overview</vt:lpstr>
      <vt:lpstr>Campus Chaplain</vt:lpstr>
      <vt:lpstr>Overview</vt:lpstr>
      <vt:lpstr>Police Chaplain</vt:lpstr>
      <vt:lpstr>Overview</vt:lpstr>
      <vt:lpstr>Prison Chaplain</vt:lpstr>
      <vt:lpstr>Overview</vt:lpstr>
      <vt:lpstr>Industrial Chaplain</vt:lpstr>
      <vt:lpstr>PowerPoint Presentation</vt:lpstr>
      <vt:lpstr>Questions and 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PLANTING &amp; CHURCH GROWTH</dc:title>
  <dc:creator>Hendrata Dharmawan</dc:creator>
  <cp:lastModifiedBy>Paul Kim</cp:lastModifiedBy>
  <cp:revision>285</cp:revision>
  <dcterms:created xsi:type="dcterms:W3CDTF">2016-10-09T13:59:12Z</dcterms:created>
  <dcterms:modified xsi:type="dcterms:W3CDTF">2018-02-06T01:19:41Z</dcterms:modified>
</cp:coreProperties>
</file>